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444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ADD3A-53B8-417B-9826-D3DBDDBD1486}" type="datetimeFigureOut">
              <a:rPr lang="ru-RU"/>
              <a:pPr>
                <a:defRPr/>
              </a:pPr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A6E8E-8070-4E9E-AF14-49C25AEC5B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17249-7167-48E1-9693-330A4B11F246}" type="datetimeFigureOut">
              <a:rPr lang="ru-RU"/>
              <a:pPr>
                <a:defRPr/>
              </a:pPr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35ED4-EFDA-435B-A6E1-DF9D65505B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5FFF-D999-4A41-A87B-CABF423F784D}" type="datetimeFigureOut">
              <a:rPr lang="ru-RU"/>
              <a:pPr>
                <a:defRPr/>
              </a:pPr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DF6F9-6862-4FC0-B6A4-1230C8C599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A49F1-8079-468B-9F86-639F822967CC}" type="datetimeFigureOut">
              <a:rPr lang="ru-RU"/>
              <a:pPr>
                <a:defRPr/>
              </a:pPr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E58F9-DB07-491A-9966-ECA54D5EBD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5A9C4-F291-4E19-9E05-0CFD82522C1D}" type="datetimeFigureOut">
              <a:rPr lang="ru-RU"/>
              <a:pPr>
                <a:defRPr/>
              </a:pPr>
              <a:t>13.07.2023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44C7-4D8A-438C-9C6D-5FBC2AE56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7C11D-ED28-425F-B080-0EF6069DA5BB}" type="datetimeFigureOut">
              <a:rPr lang="ru-RU"/>
              <a:pPr>
                <a:defRPr/>
              </a:pPr>
              <a:t>13.07.2023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72F51-8AC8-4AF0-8B8A-63A2732D46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4C0B6-0860-4440-8DD8-38544C7B4AC1}" type="datetimeFigureOut">
              <a:rPr lang="ru-RU"/>
              <a:pPr>
                <a:defRPr/>
              </a:pPr>
              <a:t>13.07.2023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6315D-37EA-4CDA-9559-D49EB0B9A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BDE98-D447-4D58-9E20-D36B86E7F78D}" type="datetimeFigureOut">
              <a:rPr lang="ru-RU"/>
              <a:pPr>
                <a:defRPr/>
              </a:pPr>
              <a:t>13.07.2023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E49F1-7956-4A8B-94B8-EF23998471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420A1-ADE5-42D1-8003-8331EC9DCE24}" type="datetimeFigureOut">
              <a:rPr lang="ru-RU"/>
              <a:pPr>
                <a:defRPr/>
              </a:pPr>
              <a:t>13.07.2023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B99A0-7255-4FF9-8CF8-CE1FCBE64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F83BC-0FA6-4018-9EBF-7CF400746E39}" type="datetimeFigureOut">
              <a:rPr lang="ru-RU"/>
              <a:pPr>
                <a:defRPr/>
              </a:pPr>
              <a:t>13.07.2023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695C7-B33C-4352-84B4-875F18479D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B4A43-B154-46FA-B036-2905C9780FB1}" type="datetimeFigureOut">
              <a:rPr lang="ru-RU"/>
              <a:pPr>
                <a:defRPr/>
              </a:pPr>
              <a:t>13.07.2023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7231A-DFB4-4D8F-A079-92FB52EF81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72D0C5F5-4079-4A23-B012-B6E3ED419317}" type="datetimeFigureOut">
              <a:rPr lang="ru-RU"/>
              <a:pPr>
                <a:defRPr/>
              </a:pPr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A1D76290-4E41-411D-9E3A-9C89445FDD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1165225"/>
            <a:ext cx="7777162" cy="140017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marL="182563" eaLnBrk="1" hangingPunct="1"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</a:t>
            </a:r>
            <a:b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СВОБОДНОГО СЕЛЬСКОГО ПОСЕЛЕНИЯ</a:t>
            </a:r>
            <a:b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ПРИМОРСКО-АХТАРСКОГО РАЙОНА </a:t>
            </a:r>
            <a:b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4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088" y="3213100"/>
            <a:ext cx="7561262" cy="2808288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</a:rPr>
              <a:t>Отчет об исполнении бюджета </a:t>
            </a:r>
          </a:p>
          <a:p>
            <a:pPr eaLnBrk="1" hangingPunct="1">
              <a:spcBef>
                <a:spcPct val="0"/>
              </a:spcBef>
            </a:pP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</a:rPr>
              <a:t>Свободного сельского поселения </a:t>
            </a:r>
            <a:r>
              <a:rPr lang="ru-RU" b="1" dirty="0" err="1" smtClean="0">
                <a:solidFill>
                  <a:schemeClr val="tx1"/>
                </a:solidFill>
                <a:latin typeface="Palatino Linotype" pitchFamily="18" charset="0"/>
              </a:rPr>
              <a:t>Приморско-Ахтарского</a:t>
            </a: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</a:rPr>
              <a:t> района </a:t>
            </a:r>
          </a:p>
          <a:p>
            <a:pPr eaLnBrk="1" hangingPunct="1">
              <a:spcBef>
                <a:spcPct val="0"/>
              </a:spcBef>
            </a:pP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</a:rPr>
              <a:t>за 1 полугодие 2023 год</a:t>
            </a: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115888"/>
            <a:ext cx="6477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32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100000"/>
              </a:lnSpc>
              <a:defRPr/>
            </a:pPr>
            <a:r>
              <a:rPr lang="ru-RU" sz="1600" dirty="0" smtClean="0">
                <a:solidFill>
                  <a:schemeClr val="tx1"/>
                </a:solidFill>
                <a:effectLst/>
              </a:rPr>
              <a:t>	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Бюджет Свободного сельского поселения Приморско-Ахтарского района на 2023 год утвержден решением Совета Свободного сельского поселения Приморско-Ахтарского района от 22 декабря 2022 года № 183 «О бюджете Свободного сельского поселения Приморско-Ахтарского района на 2023 год».</a:t>
            </a:r>
            <a:endParaRPr lang="ru-RU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38" name="Прямоугольник 4"/>
          <p:cNvSpPr>
            <a:spLocks noChangeArrowheads="1"/>
          </p:cNvSpPr>
          <p:nvPr/>
        </p:nvSpPr>
        <p:spPr bwMode="auto">
          <a:xfrm>
            <a:off x="2268538" y="2230438"/>
            <a:ext cx="4475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Palatino Linotype" pitchFamily="18" charset="0"/>
              </a:rPr>
              <a:t>Основные характеристики бюджета:</a:t>
            </a:r>
            <a:endParaRPr lang="ru-RU">
              <a:latin typeface="Palatino Linotype" pitchFamily="18" charset="0"/>
            </a:endParaRPr>
          </a:p>
        </p:txBody>
      </p:sp>
      <p:graphicFrame>
        <p:nvGraphicFramePr>
          <p:cNvPr id="14663" name="Group 32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202757"/>
              </p:ext>
            </p:extLst>
          </p:nvPr>
        </p:nvGraphicFramePr>
        <p:xfrm>
          <a:off x="457200" y="2997200"/>
          <a:ext cx="8435975" cy="2089153"/>
        </p:xfrm>
        <a:graphic>
          <a:graphicData uri="http://schemas.openxmlformats.org/drawingml/2006/table">
            <a:tbl>
              <a:tblPr/>
              <a:tblGrid>
                <a:gridCol w="3198813"/>
                <a:gridCol w="1033462"/>
                <a:gridCol w="1087438"/>
                <a:gridCol w="1085850"/>
                <a:gridCol w="1063625"/>
                <a:gridCol w="966787"/>
              </a:tblGrid>
              <a:tr h="3238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 факт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292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пологодие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2023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1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плану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Налоговые и неналоговые доходы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8 300,1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7 985,1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1 748,2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21,06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21,89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Безвозмездные поступления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3 709,5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10 244,2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9 048,8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243,94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88,33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доходов: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12 009,6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18 229,3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10 797,0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89,90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59,23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Расходы: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9 980,0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20 150,2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11 116,4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111,39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55,16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профицит (+)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2 029,6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-1 920,9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-319,4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9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effectLst/>
              </a:rPr>
              <a:t>Сведения об основных показателях доходов бюджета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2938463" y="1463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ru-RU" altLang="ru-RU" sz="1100">
                <a:cs typeface="Times New Roman" pitchFamily="18" charset="0"/>
              </a:rPr>
              <a:t>(тыс. руб.)</a:t>
            </a:r>
            <a:endParaRPr lang="ru-RU" altLang="ru-RU"/>
          </a:p>
        </p:txBody>
      </p:sp>
      <p:graphicFrame>
        <p:nvGraphicFramePr>
          <p:cNvPr id="15510" name="Group 15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4652351"/>
              </p:ext>
            </p:extLst>
          </p:nvPr>
        </p:nvGraphicFramePr>
        <p:xfrm>
          <a:off x="468313" y="549275"/>
          <a:ext cx="8135937" cy="4928668"/>
        </p:xfrm>
        <a:graphic>
          <a:graphicData uri="http://schemas.openxmlformats.org/drawingml/2006/table">
            <a:tbl>
              <a:tblPr/>
              <a:tblGrid>
                <a:gridCol w="3471862"/>
                <a:gridCol w="960438"/>
                <a:gridCol w="1014412"/>
                <a:gridCol w="989013"/>
                <a:gridCol w="863600"/>
                <a:gridCol w="836612"/>
              </a:tblGrid>
              <a:tr h="177800">
                <a:tc rowSpan="2"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2023год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2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2022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плану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бюджета - ВСЕГО: </a:t>
                      </a:r>
                    </a:p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12 009,6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18 229,3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10 797,0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59,90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60,22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666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7 932,4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7 985,1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1 748,2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22,04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21,89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1 565,3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1 353,0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445,7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28,47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32,94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342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1 830,4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1 842,1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1 003,6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54,83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54,48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083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1 116,9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1 120,0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698,8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62,57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62,39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3 364,8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402,0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54,7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13,61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3 057,8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3 213,0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-449,9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55,7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27,9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50,73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50,09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перечисления части прибыли государственных и муниципальных унитарных предприятий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3 709,1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10 244,2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9 048,8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243,96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88,33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3 445,5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4 064,4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3 922,0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113,83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96,50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бюджетам сельских поселений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879,8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сельских поселений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263,6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300,4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127,2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48,25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42,34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4 999,6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4 999,6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255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100000"/>
              </a:lnSpc>
              <a:defRPr/>
            </a:pPr>
            <a:r>
              <a:rPr lang="ru-RU" sz="2000" dirty="0" smtClean="0">
                <a:solidFill>
                  <a:schemeClr val="tx1"/>
                </a:solidFill>
                <a:effectLst/>
              </a:rPr>
              <a:t>	Бюджет Свободного сельского поселения Приморско-Ахтарского района по расходам в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1 полугодии 2023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году исполнен в сумме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10 797,0 тыс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. рублей при плановом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значении за год 18 229,3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тыс. рублей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или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на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60,22 %. Остальное исполнение бюджета в 40% планируется во 2 полугодии 2023 года.</a:t>
            </a:r>
            <a:endParaRPr lang="ru-RU" sz="2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2700"/>
            <a:ext cx="8229600" cy="968375"/>
          </a:xfrm>
        </p:spPr>
        <p:txBody>
          <a:bodyPr/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effectLst/>
              </a:rPr>
              <a:t>Расходы на обеспечение деятельности органов местного самоуправления и финансирование мероприятий по разделу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«Общегосударственные вопросы»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19608" name="Group 1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96481"/>
              </p:ext>
            </p:extLst>
          </p:nvPr>
        </p:nvGraphicFramePr>
        <p:xfrm>
          <a:off x="179388" y="930596"/>
          <a:ext cx="8569325" cy="1771652"/>
        </p:xfrm>
        <a:graphic>
          <a:graphicData uri="http://schemas.openxmlformats.org/drawingml/2006/table">
            <a:tbl>
              <a:tblPr/>
              <a:tblGrid>
                <a:gridCol w="3325812"/>
                <a:gridCol w="847725"/>
                <a:gridCol w="766763"/>
                <a:gridCol w="909637"/>
                <a:gridCol w="909638"/>
                <a:gridCol w="766762"/>
                <a:gridCol w="1042988"/>
              </a:tblGrid>
              <a:tr h="1317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2022г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факт</a:t>
                      </a: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структура по факту, %</a:t>
                      </a: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2022г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% к плану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2023г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Администрация (с учетом расходов на главу поселения)</a:t>
                      </a: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3 433,1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3 897,0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1 771,7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51,6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45,46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74,8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Осуществление внешнего муниципального финансового контроля</a:t>
                      </a: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118,8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124,6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52,44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 "ЦБ Свободного сельского поселения Приморско-Ахтарского района"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1 149,9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1 190,5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632,2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54,98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8,69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22,8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4 701,8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5 212,1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2 466,2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52,45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47,31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79" marR="373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882</TotalTime>
  <Words>423</Words>
  <Application>Microsoft Office PowerPoint</Application>
  <PresentationFormat>Экран (4:3)</PresentationFormat>
  <Paragraphs>186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Исполнительная</vt:lpstr>
      <vt:lpstr>АДМИНИСТРАЦИЯ СВОБОДНОГО СЕЛЬСКОГО ПОСЕЛЕНИЯ ПРИМОРСКО-АХТАРСКОГО РАЙОНА  </vt:lpstr>
      <vt:lpstr> Бюджет Свободного сельского поселения Приморско-Ахтарского района на 2023 год утвержден решением Совета Свободного сельского поселения Приморско-Ахтарского района от 22 декабря 2022 года № 183 «О бюджете Свободного сельского поселения Приморско-Ахтарского района на 2023 год».</vt:lpstr>
      <vt:lpstr>Сведения об основных показателях доходов бюджета</vt:lpstr>
      <vt:lpstr> Бюджет Свободного сельского поселения Приморско-Ахтарского района по расходам в 1 полугодии 2023 году исполнен в сумме 10 797,0 тыс. рублей при плановом значении за год 18 229,3 тыс. рублей или на 60,22 %. Остальное исполнение бюджета в 40% планируется во 2 полугодии 2023 года.</vt:lpstr>
      <vt:lpstr>Расходы на обеспечение деятельности органов местного самоуправления и финансирование мероприятий по разделу «Общегосударственные вопросы»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Братик Ирина</dc:creator>
  <cp:lastModifiedBy>1</cp:lastModifiedBy>
  <cp:revision>64</cp:revision>
  <dcterms:modified xsi:type="dcterms:W3CDTF">2023-07-13T06:30:52Z</dcterms:modified>
</cp:coreProperties>
</file>