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444" y="-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ADD3A-53B8-417B-9826-D3DBDDBD1486}" type="datetimeFigureOut">
              <a:rPr lang="ru-RU"/>
              <a:pPr>
                <a:defRPr/>
              </a:pPr>
              <a:t>17.07.2023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A6E8E-8070-4E9E-AF14-49C25AEC5B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217249-7167-48E1-9693-330A4B11F246}" type="datetimeFigureOut">
              <a:rPr lang="ru-RU"/>
              <a:pPr>
                <a:defRPr/>
              </a:pPr>
              <a:t>17.07.2023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A35ED4-EFDA-435B-A6E1-DF9D65505B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E5FFF-D999-4A41-A87B-CABF423F784D}" type="datetimeFigureOut">
              <a:rPr lang="ru-RU"/>
              <a:pPr>
                <a:defRPr/>
              </a:pPr>
              <a:t>17.07.2023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DF6F9-6862-4FC0-B6A4-1230C8C599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A49F1-8079-468B-9F86-639F822967CC}" type="datetimeFigureOut">
              <a:rPr lang="ru-RU"/>
              <a:pPr>
                <a:defRPr/>
              </a:pPr>
              <a:t>17.07.2023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E58F9-DB07-491A-9966-ECA54D5EBD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6"/>
          <p:cNvSpPr/>
          <p:nvPr/>
        </p:nvSpPr>
        <p:spPr>
          <a:xfrm>
            <a:off x="4495800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7"/>
          <p:cNvSpPr/>
          <p:nvPr/>
        </p:nvSpPr>
        <p:spPr>
          <a:xfrm>
            <a:off x="4695825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8"/>
          <p:cNvSpPr/>
          <p:nvPr/>
        </p:nvSpPr>
        <p:spPr>
          <a:xfrm>
            <a:off x="4297363" y="3924300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5A9C4-F291-4E19-9E05-0CFD82522C1D}" type="datetimeFigureOut">
              <a:rPr lang="ru-RU"/>
              <a:pPr>
                <a:defRPr/>
              </a:pPr>
              <a:t>17.07.2023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D44C7-4D8A-438C-9C6D-5FBC2AE563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7C11D-ED28-425F-B080-0EF6069DA5BB}" type="datetimeFigureOut">
              <a:rPr lang="ru-RU"/>
              <a:pPr>
                <a:defRPr/>
              </a:pPr>
              <a:t>17.07.2023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72F51-8AC8-4AF0-8B8A-63A2732D46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4C0B6-0860-4440-8DD8-38544C7B4AC1}" type="datetimeFigureOut">
              <a:rPr lang="ru-RU"/>
              <a:pPr>
                <a:defRPr/>
              </a:pPr>
              <a:t>17.07.2023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6315D-37EA-4CDA-9559-D49EB0B9A4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BDE98-D447-4D58-9E20-D36B86E7F78D}" type="datetimeFigureOut">
              <a:rPr lang="ru-RU"/>
              <a:pPr>
                <a:defRPr/>
              </a:pPr>
              <a:t>17.07.2023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E49F1-7956-4A8B-94B8-EF23998471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420A1-ADE5-42D1-8003-8331EC9DCE24}" type="datetimeFigureOut">
              <a:rPr lang="ru-RU"/>
              <a:pPr>
                <a:defRPr/>
              </a:pPr>
              <a:t>17.07.2023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B99A0-7255-4FF9-8CF8-CE1FCBE649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F83BC-0FA6-4018-9EBF-7CF400746E39}" type="datetimeFigureOut">
              <a:rPr lang="ru-RU"/>
              <a:pPr>
                <a:defRPr/>
              </a:pPr>
              <a:t>17.07.2023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695C7-B33C-4352-84B4-875F18479D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B4A43-B154-46FA-B036-2905C9780FB1}" type="datetimeFigureOut">
              <a:rPr lang="ru-RU"/>
              <a:pPr>
                <a:defRPr/>
              </a:pPr>
              <a:t>17.07.2023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7231A-DFB4-4D8F-A079-92FB52EF81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72D0C5F5-4079-4A23-B012-B6E3ED419317}" type="datetimeFigureOut">
              <a:rPr lang="ru-RU"/>
              <a:pPr>
                <a:defRPr/>
              </a:pPr>
              <a:t>17.07.2023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A1D76290-4E41-411D-9E3A-9C89445FDD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8200" y="6499225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69913" y="6499225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4" r:id="rId3"/>
    <p:sldLayoutId id="2147483681" r:id="rId4"/>
    <p:sldLayoutId id="2147483680" r:id="rId5"/>
    <p:sldLayoutId id="2147483679" r:id="rId6"/>
    <p:sldLayoutId id="2147483678" r:id="rId7"/>
    <p:sldLayoutId id="2147483677" r:id="rId8"/>
    <p:sldLayoutId id="2147483676" r:id="rId9"/>
    <p:sldLayoutId id="2147483675" r:id="rId10"/>
    <p:sldLayoutId id="2147483674" r:id="rId11"/>
  </p:sldLayoutIdLst>
  <p:txStyles>
    <p:titleStyle>
      <a:lvl1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  <a:lvl2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2pPr>
      <a:lvl3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3pPr>
      <a:lvl4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4pPr>
      <a:lvl5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5pPr>
      <a:lvl6pPr marL="4572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6pPr>
      <a:lvl7pPr marL="9144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7pPr>
      <a:lvl8pPr marL="13716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8pPr>
      <a:lvl9pPr marL="18288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7F7F7F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188" y="1165225"/>
            <a:ext cx="7777162" cy="1400175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marL="182563" eaLnBrk="1" hangingPunct="1">
              <a:defRPr/>
            </a:pPr>
            <a:r>
              <a:rPr lang="ru-RU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АДМИНИСТРАЦИЯ</a:t>
            </a:r>
            <a:br>
              <a:rPr lang="ru-RU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СВОБОДНОГО СЕЛЬСКОГО ПОСЕЛЕНИЯ</a:t>
            </a:r>
            <a:br>
              <a:rPr lang="ru-RU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ПРИМОРСКО-АХТАРСКОГО РАЙОНА </a:t>
            </a:r>
            <a:br>
              <a:rPr lang="ru-RU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sz="24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088" y="3213100"/>
            <a:ext cx="7561262" cy="2808288"/>
          </a:xfrm>
          <a:solidFill>
            <a:schemeClr val="bg1"/>
          </a:solidFill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ru-RU" b="1" dirty="0" smtClean="0">
                <a:solidFill>
                  <a:schemeClr val="tx1"/>
                </a:solidFill>
                <a:latin typeface="Palatino Linotype" pitchFamily="18" charset="0"/>
              </a:rPr>
              <a:t>БЮДЖЕТ</a:t>
            </a:r>
            <a:endParaRPr lang="ru-RU" b="1" dirty="0" smtClean="0">
              <a:solidFill>
                <a:schemeClr val="tx1"/>
              </a:solidFill>
              <a:latin typeface="Palatino Linotype" pitchFamily="18" charset="0"/>
            </a:endParaRPr>
          </a:p>
          <a:p>
            <a:pPr eaLnBrk="1" hangingPunct="1">
              <a:spcBef>
                <a:spcPct val="0"/>
              </a:spcBef>
            </a:pPr>
            <a:r>
              <a:rPr lang="ru-RU" b="1" dirty="0" smtClean="0">
                <a:solidFill>
                  <a:schemeClr val="tx1"/>
                </a:solidFill>
                <a:latin typeface="Palatino Linotype" pitchFamily="18" charset="0"/>
              </a:rPr>
              <a:t>Свободного сельского поселения </a:t>
            </a:r>
            <a:r>
              <a:rPr lang="ru-RU" b="1" dirty="0" err="1" smtClean="0">
                <a:solidFill>
                  <a:schemeClr val="tx1"/>
                </a:solidFill>
                <a:latin typeface="Palatino Linotype" pitchFamily="18" charset="0"/>
              </a:rPr>
              <a:t>Приморско-Ахтарского</a:t>
            </a:r>
            <a:r>
              <a:rPr lang="ru-RU" b="1" dirty="0" smtClean="0">
                <a:solidFill>
                  <a:schemeClr val="tx1"/>
                </a:solidFill>
                <a:latin typeface="Palatino Linotype" pitchFamily="18" charset="0"/>
              </a:rPr>
              <a:t> района </a:t>
            </a:r>
          </a:p>
          <a:p>
            <a:pPr eaLnBrk="1" hangingPunct="1">
              <a:spcBef>
                <a:spcPct val="0"/>
              </a:spcBef>
            </a:pPr>
            <a:r>
              <a:rPr lang="ru-RU" b="1" dirty="0" smtClean="0">
                <a:solidFill>
                  <a:schemeClr val="tx1"/>
                </a:solidFill>
                <a:latin typeface="Palatino Linotype" pitchFamily="18" charset="0"/>
              </a:rPr>
              <a:t>на 2023 </a:t>
            </a:r>
            <a:r>
              <a:rPr lang="ru-RU" b="1" dirty="0" smtClean="0">
                <a:solidFill>
                  <a:schemeClr val="tx1"/>
                </a:solidFill>
                <a:latin typeface="Palatino Linotype" pitchFamily="18" charset="0"/>
              </a:rPr>
              <a:t>год</a:t>
            </a:r>
          </a:p>
        </p:txBody>
      </p:sp>
      <p:pic>
        <p:nvPicPr>
          <p:cNvPr id="1331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0200" y="115888"/>
            <a:ext cx="647700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73238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just" eaLnBrk="1" hangingPunct="1">
              <a:lnSpc>
                <a:spcPct val="100000"/>
              </a:lnSpc>
              <a:defRPr/>
            </a:pPr>
            <a:r>
              <a:rPr lang="ru-RU" sz="1600" dirty="0" smtClean="0">
                <a:solidFill>
                  <a:schemeClr val="tx1"/>
                </a:solidFill>
                <a:effectLst/>
              </a:rPr>
              <a:t>	</a:t>
            </a:r>
            <a:r>
              <a:rPr lang="ru-RU" sz="1600" b="1" dirty="0" smtClean="0">
                <a:solidFill>
                  <a:schemeClr val="tx1"/>
                </a:solidFill>
                <a:effectLst/>
              </a:rPr>
              <a:t>Бюджет Свободного сельского поселения Приморско-Ахтарского района на 2023 год утвержден решением Совета Свободного сельского поселения Приморско-Ахтарского района от 22 декабря 2022 года № 183 «О бюджете Свободного сельского поселения Приморско-Ахтарского района на 2023 год».</a:t>
            </a:r>
            <a:endParaRPr lang="ru-RU" sz="1600" b="1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338" name="Прямоугольник 4"/>
          <p:cNvSpPr>
            <a:spLocks noChangeArrowheads="1"/>
          </p:cNvSpPr>
          <p:nvPr/>
        </p:nvSpPr>
        <p:spPr bwMode="auto">
          <a:xfrm>
            <a:off x="2268538" y="2230438"/>
            <a:ext cx="44751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Palatino Linotype" pitchFamily="18" charset="0"/>
              </a:rPr>
              <a:t>Основные характеристики бюджета:</a:t>
            </a:r>
            <a:endParaRPr lang="ru-RU">
              <a:latin typeface="Palatino Linotype" pitchFamily="18" charset="0"/>
            </a:endParaRPr>
          </a:p>
        </p:txBody>
      </p:sp>
      <p:graphicFrame>
        <p:nvGraphicFramePr>
          <p:cNvPr id="14663" name="Group 32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3227809"/>
              </p:ext>
            </p:extLst>
          </p:nvPr>
        </p:nvGraphicFramePr>
        <p:xfrm>
          <a:off x="457200" y="2997200"/>
          <a:ext cx="8435975" cy="2089153"/>
        </p:xfrm>
        <a:graphic>
          <a:graphicData uri="http://schemas.openxmlformats.org/drawingml/2006/table">
            <a:tbl>
              <a:tblPr/>
              <a:tblGrid>
                <a:gridCol w="3198813"/>
                <a:gridCol w="1033462"/>
                <a:gridCol w="1087438"/>
                <a:gridCol w="1085850"/>
                <a:gridCol w="1063625"/>
                <a:gridCol w="966787"/>
              </a:tblGrid>
              <a:tr h="32385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г. факт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292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19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факту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г.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Налоговые и неналоговые доходы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8 300,1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7 985,1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21,06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Безвозмездные поступления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3 709,5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10 244,2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243,94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доходов: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12 009,6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18 229,3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89,90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Расходы: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9 980,0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20 150,2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111,39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Дефицит (-), профицит (+)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2 029,6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-1 920,9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92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  <a:effectLst/>
              </a:rPr>
              <a:t>Сведения об основных показателях доходов бюджета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5362" name="Rectangle 1"/>
          <p:cNvSpPr>
            <a:spLocks noChangeArrowheads="1"/>
          </p:cNvSpPr>
          <p:nvPr/>
        </p:nvSpPr>
        <p:spPr bwMode="auto">
          <a:xfrm>
            <a:off x="2938463" y="1463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/>
            <a:r>
              <a:rPr lang="ru-RU" altLang="ru-RU" sz="1100">
                <a:cs typeface="Times New Roman" pitchFamily="18" charset="0"/>
              </a:rPr>
              <a:t>(тыс. руб.)</a:t>
            </a:r>
            <a:endParaRPr lang="ru-RU" altLang="ru-RU"/>
          </a:p>
        </p:txBody>
      </p:sp>
      <p:graphicFrame>
        <p:nvGraphicFramePr>
          <p:cNvPr id="15510" name="Group 15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1871711"/>
              </p:ext>
            </p:extLst>
          </p:nvPr>
        </p:nvGraphicFramePr>
        <p:xfrm>
          <a:off x="468313" y="549275"/>
          <a:ext cx="8135937" cy="4928668"/>
        </p:xfrm>
        <a:graphic>
          <a:graphicData uri="http://schemas.openxmlformats.org/drawingml/2006/table">
            <a:tbl>
              <a:tblPr/>
              <a:tblGrid>
                <a:gridCol w="3471862"/>
                <a:gridCol w="960438"/>
                <a:gridCol w="1014412"/>
                <a:gridCol w="989013"/>
                <a:gridCol w="863600"/>
                <a:gridCol w="836612"/>
              </a:tblGrid>
              <a:tr h="177800">
                <a:tc rowSpan="2">
                  <a:txBody>
                    <a:bodyPr/>
                    <a:lstStyle/>
                    <a:p>
                      <a:pPr marL="349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</a:p>
                  </a:txBody>
                  <a:tcPr marL="39734" marR="397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49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 </a:t>
                      </a:r>
                    </a:p>
                    <a:p>
                      <a:pPr marL="349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г.</a:t>
                      </a:r>
                    </a:p>
                  </a:txBody>
                  <a:tcPr marL="39734" marR="397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349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2023год</a:t>
                      </a:r>
                    </a:p>
                  </a:txBody>
                  <a:tcPr marL="39734" marR="397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22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9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39734" marR="397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9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</a:p>
                  </a:txBody>
                  <a:tcPr marL="39734" marR="397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9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 2022</a:t>
                      </a:r>
                    </a:p>
                  </a:txBody>
                  <a:tcPr marL="39734" marR="397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9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349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бюджета - ВСЕГО: </a:t>
                      </a:r>
                    </a:p>
                    <a:p>
                      <a:pPr marL="349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</a:p>
                  </a:txBody>
                  <a:tcPr marL="39734" marR="397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12 009,6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18 229,3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59,90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8666">
                <a:tc>
                  <a:txBody>
                    <a:bodyPr/>
                    <a:lstStyle/>
                    <a:p>
                      <a:pPr marL="349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</a:p>
                  </a:txBody>
                  <a:tcPr marL="39734" marR="397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7 932,4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7 985,1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22,04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9225">
                <a:tc>
                  <a:txBody>
                    <a:bodyPr/>
                    <a:lstStyle/>
                    <a:p>
                      <a:pPr marL="349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 лиц</a:t>
                      </a:r>
                    </a:p>
                  </a:txBody>
                  <a:tcPr marL="39734" marR="397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1 565,3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1 353,0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28,47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342">
                <a:tc>
                  <a:txBody>
                    <a:bodyPr/>
                    <a:lstStyle/>
                    <a:p>
                      <a:pPr marL="349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39734" marR="397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1 830,4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1 842,1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54,83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3083">
                <a:tc>
                  <a:txBody>
                    <a:bodyPr/>
                    <a:lstStyle/>
                    <a:p>
                      <a:pPr marL="349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Единый сельскохозяйственный налог</a:t>
                      </a:r>
                    </a:p>
                  </a:txBody>
                  <a:tcPr marL="39734" marR="397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1 116,9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1 120,0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62,57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349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 физических лиц</a:t>
                      </a:r>
                    </a:p>
                  </a:txBody>
                  <a:tcPr marL="39734" marR="397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3 364,8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402,0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1,63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9225">
                <a:tc>
                  <a:txBody>
                    <a:bodyPr/>
                    <a:lstStyle/>
                    <a:p>
                      <a:pPr marL="349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Земельный налог</a:t>
                      </a:r>
                    </a:p>
                  </a:txBody>
                  <a:tcPr marL="39734" marR="397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3 057,8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3 213,0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349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Доходы, получаемые в виде арендной либо иной платы за передачу в возмездное пользование государственного и муниципального имущества</a:t>
                      </a:r>
                    </a:p>
                  </a:txBody>
                  <a:tcPr marL="39734" marR="397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55,0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55,7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50,73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34925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перечисления части прибыли государственных и муниципальных унитарных предприятий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349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Штрафы, санкции, возмещение ущерба</a:t>
                      </a:r>
                    </a:p>
                  </a:txBody>
                  <a:tcPr marL="39734" marR="397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349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marL="39734" marR="397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3 709,1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10 244,2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243,96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349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Дотации бюджетам сельских поселений на выравнивание бюджетной обеспеченности</a:t>
                      </a:r>
                    </a:p>
                  </a:txBody>
                  <a:tcPr marL="39734" marR="397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3 445,5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4 064,4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113,83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349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Субсидии бюджетам сельских поселений</a:t>
                      </a:r>
                    </a:p>
                  </a:txBody>
                  <a:tcPr marL="39734" marR="397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879,8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349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Субвенции бюджетам сельских поселений</a:t>
                      </a:r>
                    </a:p>
                  </a:txBody>
                  <a:tcPr marL="39734" marR="397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263,6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300,4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48,25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349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БЕЗВОЗМЕЗДНЫЕ ПОСТУПЛЕНИЯ</a:t>
                      </a:r>
                    </a:p>
                  </a:txBody>
                  <a:tcPr marL="39734" marR="3973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4 999,6</a:t>
                      </a: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734" marR="3973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883</TotalTime>
  <Words>256</Words>
  <Application>Microsoft Office PowerPoint</Application>
  <PresentationFormat>Экран (4:3)</PresentationFormat>
  <Paragraphs>105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Исполнительная</vt:lpstr>
      <vt:lpstr>АДМИНИСТРАЦИЯ СВОБОДНОГО СЕЛЬСКОГО ПОСЕЛЕНИЯ ПРИМОРСКО-АХТАРСКОГО РАЙОНА  </vt:lpstr>
      <vt:lpstr> Бюджет Свободного сельского поселения Приморско-Ахтарского района на 2023 год утвержден решением Совета Свободного сельского поселения Приморско-Ахтарского района от 22 декабря 2022 года № 183 «О бюджете Свободного сельского поселения Приморско-Ахтарского района на 2023 год».</vt:lpstr>
      <vt:lpstr>Сведения об основных показателях доходов бюджета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Братик Ирина</dc:creator>
  <cp:lastModifiedBy>1</cp:lastModifiedBy>
  <cp:revision>65</cp:revision>
  <dcterms:modified xsi:type="dcterms:W3CDTF">2023-07-17T08:13:02Z</dcterms:modified>
</cp:coreProperties>
</file>