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BD0C-1217-4BBC-A0C6-C0A460C02DC0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E08E-FF39-49A0-994E-446B61E33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D05C-CCF8-47CA-8DF6-4481D08A7470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2B32-039F-48D5-AD55-0F7A54C6E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2FB9-CE52-4DB8-8806-47252945A0DA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30D9-B285-4C7D-87D1-B4B374102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EB8E-E666-4225-8E01-6A858B692DF2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8CBB-E2E2-4B3F-8356-BA45BA4AA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D575-D527-4197-A8A9-2CB83A0DFE61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909C-644C-41D9-8ABC-E628D853E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1561-72E1-4DCC-BADA-12F823E9C62F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5256-769C-447D-96C7-0F54958D5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DD1B-813D-46CA-BC55-A6660AA31793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C3B5-265D-4AC4-830E-A971FA76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31EC8-2C19-4D8C-8AD6-D34C04532E39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A768-2FDE-42EE-8225-3ACE3F83A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A5FB-FE1F-4495-AB69-66EA56C7470A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898F8-A299-4330-86A5-383FF497F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4C5FE-C114-4E78-98FB-54A7C18AE5DC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69E4-5E34-4B77-AACF-3FC6A0EFE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F235C-EF53-4139-A6CC-8C4F56744A55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B249-9C57-4739-B3A0-EB4B676B3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73DC047-60EA-420D-9238-9BB6178D0194}" type="datetimeFigureOut">
              <a:rPr lang="ru-RU"/>
              <a:pPr>
                <a:defRPr/>
              </a:pPr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3EB43D5-5FB8-4390-821E-39B76335C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65225"/>
            <a:ext cx="777716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182563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СВОБОДНОГО СЕЛЬСКОГО ПОСЕЛЕНИЯ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 РАЙОНА 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2564904"/>
            <a:ext cx="7561262" cy="28082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Бюджет Свободного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</a:rPr>
              <a:t>Приморско-Ахтарского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 района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2020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год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5888"/>
            <a:ext cx="6477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00113" y="263525"/>
            <a:ext cx="2879725" cy="86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раздел 0700 «Образование»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0113" y="2144713"/>
            <a:ext cx="2879725" cy="86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раздел 1000 «Социальная политика»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0113" y="3429000"/>
            <a:ext cx="2879725" cy="86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раздел 1101 «Физическая культура»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0113" y="5229225"/>
            <a:ext cx="2879725" cy="86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раздел 1200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«Средства массовой информации»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предусматриваются  расходы на реализацию мероприятий 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«Молодежь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47,6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на оплату услуг координатора по работе с молодежью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008438" y="695325"/>
            <a:ext cx="431800" cy="4603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4716016" y="1888040"/>
            <a:ext cx="4320480" cy="1468593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Объем финансирования по разделу 1000 «Социальная политика» подразделу «Пенсионное обеспечение» на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2020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год предусмотрен в сумме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188,9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тыс. рублей</a:t>
            </a:r>
            <a:r>
              <a:rPr lang="ru-RU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3995738" y="2576513"/>
            <a:ext cx="431800" cy="4603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50934" y="3429000"/>
            <a:ext cx="4185562" cy="1440160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предусматриваются расходы на мероприятия  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района «Развитие физической культуры в Свободном сельском поселении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района»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20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,7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спортинструктора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008438" y="3814763"/>
            <a:ext cx="431800" cy="4603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572000" y="5013176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планируются расходы на реализацию мероприятий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«Информационное обслуживание деятельности администрации  и Совета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54,3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на оплату услуг по размещению информационных материалов в районных и краевых печатных СМИ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995738" y="5613400"/>
            <a:ext cx="431800" cy="4603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468313" y="981075"/>
            <a:ext cx="8280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* Средства бюджета Свободного сельского поселения Приморско-Ахтарского района, направляемые на финансирование муниципальных программ, будут уточняться и корректироваться с учетом реальных возможностей местного бюджета, а так же при фактическом поступлении средств федерального и краевого бюджета на финансирование мероприятий предусмотренных муниципальными программами Свободного сельского поселения Приморско-Ахтарского района.</a:t>
            </a:r>
            <a:endParaRPr lang="ru-RU" i="1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15843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2019 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/>
              </a:rPr>
            </a:br>
            <a:endParaRPr lang="ru-RU" sz="20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2547938" y="1412875"/>
            <a:ext cx="4048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Palatino Linotype" pitchFamily="18" charset="0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</a:rPr>
              <a:t>10923,7</a:t>
            </a:r>
            <a:r>
              <a:rPr lang="ru-RU" sz="20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Palatino Linotype" pitchFamily="18" charset="0"/>
              </a:rPr>
              <a:t>тыс. руб.</a:t>
            </a:r>
            <a:br>
              <a:rPr lang="ru-RU" sz="20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ru-RU" sz="2000" b="1" dirty="0">
                <a:solidFill>
                  <a:schemeClr val="accent2"/>
                </a:solidFill>
                <a:latin typeface="Palatino Linotype" pitchFamily="18" charset="0"/>
              </a:rPr>
              <a:t>Расходы    -  </a:t>
            </a:r>
            <a:r>
              <a:rPr lang="ru-RU" sz="2000" b="1" dirty="0" smtClean="0">
                <a:solidFill>
                  <a:schemeClr val="accent2"/>
                </a:solidFill>
              </a:rPr>
              <a:t>10923,7</a:t>
            </a:r>
            <a:r>
              <a:rPr lang="ru-RU" sz="20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Palatino Linotype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29600" cy="547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представлен в следующей таблице:</a:t>
            </a:r>
            <a:endParaRPr lang="ru-RU" sz="20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altLang="ru-RU" sz="1100">
                <a:cs typeface="Times New Roman" pitchFamily="18" charset="0"/>
              </a:rPr>
              <a:t>(тыс. руб.)</a:t>
            </a:r>
            <a:endParaRPr lang="ru-RU" altLang="ru-RU"/>
          </a:p>
        </p:txBody>
      </p:sp>
      <p:graphicFrame>
        <p:nvGraphicFramePr>
          <p:cNvPr id="1546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21544"/>
              </p:ext>
            </p:extLst>
          </p:nvPr>
        </p:nvGraphicFramePr>
        <p:xfrm>
          <a:off x="468313" y="1125538"/>
          <a:ext cx="8351837" cy="3395667"/>
        </p:xfrm>
        <a:graphic>
          <a:graphicData uri="http://schemas.openxmlformats.org/drawingml/2006/table">
            <a:tbl>
              <a:tblPr/>
              <a:tblGrid>
                <a:gridCol w="4121150"/>
                <a:gridCol w="925512"/>
                <a:gridCol w="922338"/>
                <a:gridCol w="730250"/>
                <a:gridCol w="901700"/>
                <a:gridCol w="750887"/>
              </a:tblGrid>
              <a:tr h="4841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8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ненный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01.11.2019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емое испол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к ожидаемому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исполнению в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1222,2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1457,5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1813,8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+356,3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+24,4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1197,0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1197,0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-202,0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7833,2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8068,5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7978,8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-89,7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64" name="Object 6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535599"/>
              </p:ext>
            </p:extLst>
          </p:nvPr>
        </p:nvGraphicFramePr>
        <p:xfrm>
          <a:off x="657225" y="1244104"/>
          <a:ext cx="7883525" cy="592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1" name="Document" r:id="rId3" imgW="8127996" imgH="6124740" progId="Word.Document.8">
                  <p:embed/>
                </p:oleObj>
              </mc:Choice>
              <mc:Fallback>
                <p:oleObj name="Document" r:id="rId3" imgW="8127996" imgH="6124740" progId="Word.Document.8">
                  <p:embed/>
                  <p:pic>
                    <p:nvPicPr>
                      <p:cNvPr id="0" name="Picture 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244104"/>
                        <a:ext cx="7883525" cy="592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7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Расходы бюджета Свободного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Приморско-Ахтарского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района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Проектом решения о бюджете на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запланированы расходы в сумме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10923,7тыс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рублей, что на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28,8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% меньше уточненного бюджета поселения за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53682"/>
              </p:ext>
            </p:extLst>
          </p:nvPr>
        </p:nvGraphicFramePr>
        <p:xfrm>
          <a:off x="457200" y="1268413"/>
          <a:ext cx="8229600" cy="5393375"/>
        </p:xfrm>
        <a:graphic>
          <a:graphicData uri="http://schemas.openxmlformats.org/drawingml/2006/table">
            <a:tbl>
              <a:tblPr/>
              <a:tblGrid>
                <a:gridCol w="3316288"/>
                <a:gridCol w="1230312"/>
                <a:gridCol w="1228725"/>
                <a:gridCol w="923925"/>
                <a:gridCol w="919163"/>
                <a:gridCol w="611187"/>
              </a:tblGrid>
              <a:tr h="6143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 на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бюджет на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1.11.2019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Ожидаемое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к ожидаемому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исполнению в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Вопросы, в том числе: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5133,9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5129,8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4529,3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-600,5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лица,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3325,2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3325,2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3371,7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-107,6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1644,5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1644,5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1099,6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-544,9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«Мобилизационная и вневойсковая подготовка»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214,7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на содержание инспектора ВУБ, в рамках предусмотренных субвенций из краевого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бюджета. 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449263"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расходы предусмотрены в рамках 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района «Обеспечение безопасности населения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района» на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2020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год в сумме 7,6 тыс. рублей. 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01008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449263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экономика»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планируются расходы в сумме –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1814,9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1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     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 подразделу «Дорожное хозяйство (дорожные фонды)» - в рамках 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«Развитие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в сфере строительства, архитектуры и дорожного хозяйства» предусмотрены средства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1600,0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на ремонт и содержание дорог населенных пунктов;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213,8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на совершенствование дорожных условий, установку дорожных знаков.</a:t>
            </a:r>
            <a:endParaRPr lang="ru-RU" sz="12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- по подразделу «Другие вопросы в области национальной экономики» - в рамках 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«Экономическое развитие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района» предусматриваются расходы в сумме 1,1 тыс. рублей, на создание благоприятных условий для развития малого и среднего предпринимательства на территории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07704" y="270087"/>
            <a:ext cx="5472608" cy="223209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«Жилищно-коммунальное хозяйство»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предусмотрены расходы в рамках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 «Развитие жилищно-коммунального хозяйства и благоустройства 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Свободном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сельском поселении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438,5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394469" cy="300088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 «Коммунальное хозяйство» предусмотрены средства в сумме 20,0 тыс. рублей на проведение комплекса мероприятий по ремонту объектов водоснабжения в Свободном сельском поселении Приморско-Ахтарского района.</a:t>
            </a:r>
            <a:endParaRPr 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08004" y="2885621"/>
            <a:ext cx="4428492" cy="2991651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подразделу «Благоустройство» предусмотрены средства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418,5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 на организацию работ по благоустройству населенных пунктов Свободного сельского поселения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района, в том числе на оплату уличного освещения, содержание мест захоронения, организацию сбора и вывоза ТБО и  прочие мероприятия по благоустройству поселения.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483768" y="206961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139700" y="333375"/>
            <a:ext cx="8712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Palatino Linotype" pitchFamily="18" charset="0"/>
              </a:rPr>
              <a:t> 	</a:t>
            </a:r>
            <a:endParaRPr lang="ru-RU" sz="1400" i="1">
              <a:latin typeface="Palatino Linotype" pitchFamily="18" charset="0"/>
            </a:endParaRPr>
          </a:p>
        </p:txBody>
      </p:sp>
      <p:grpSp>
        <p:nvGrpSpPr>
          <p:cNvPr id="21506" name="Группа 5"/>
          <p:cNvGrpSpPr>
            <a:grpSpLocks/>
          </p:cNvGrpSpPr>
          <p:nvPr/>
        </p:nvGrpSpPr>
        <p:grpSpPr bwMode="auto">
          <a:xfrm>
            <a:off x="139700" y="1795463"/>
            <a:ext cx="8504238" cy="4622800"/>
            <a:chOff x="899592" y="2276872"/>
            <a:chExt cx="7778031" cy="348407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2276872"/>
              <a:ext cx="3856339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19350" y="2296336"/>
              <a:ext cx="3658273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26609" y="4104761"/>
              <a:ext cx="6322064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684213" y="319088"/>
            <a:ext cx="80962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Расходы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«Культура»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предусматриваются в рамках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муниципальной программы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«Развитие культуры Свободного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Приморско-Ахтарского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района» в сумме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3606,9тыс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рублей.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Финансирование расходов предусмотрено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двум подпрограммам: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0" y="1879600"/>
            <a:ext cx="4572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 подпрограмме 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«Организация досуга, предоставление услуг организаций культуры»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предусмотрены средства 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год в сумме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2990,6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тыс. рублей на финансовое обеспечение деятельности МКУ «СДК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х.Свободного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» по организации досуга.</a:t>
            </a:r>
            <a:endParaRPr lang="ru-RU" sz="1600" i="1" dirty="0">
              <a:latin typeface="Palatino Linotype" pitchFamily="18" charset="0"/>
            </a:endParaRPr>
          </a:p>
        </p:txBody>
      </p:sp>
      <p:sp>
        <p:nvSpPr>
          <p:cNvPr id="21509" name="Прямоугольник 9"/>
          <p:cNvSpPr>
            <a:spLocks noChangeArrowheads="1"/>
          </p:cNvSpPr>
          <p:nvPr/>
        </p:nvSpPr>
        <p:spPr bwMode="auto">
          <a:xfrm>
            <a:off x="4572000" y="1870075"/>
            <a:ext cx="4071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 подпрограмме «Организация библиотечного обслуживания населения»</a:t>
            </a: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предусмотрены средства 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год в сумме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611,3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тыс. рублей на финансовое обеспечение деятельности МКУК «Свободная ПБ» по организации библиотечного обслуживания.</a:t>
            </a:r>
            <a:endParaRPr lang="ru-RU" sz="1600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746</TotalTime>
  <Words>891</Words>
  <Application>Microsoft Office PowerPoint</Application>
  <PresentationFormat>Экран (4:3)</PresentationFormat>
  <Paragraphs>147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Исполнительная</vt:lpstr>
      <vt:lpstr>Microsoft Word 97 - 2003 Document</vt:lpstr>
      <vt:lpstr>АДМИНИСТРАЦИЯ СВОБОДНОГО СЕЛЬСКОГО ПОСЕЛЕНИЯ ПРИМОРСКО-АХТАРСКОГО РАЙОНА  </vt:lpstr>
      <vt:lpstr> Основные параметры проекта бюджета поселения  на 2019 год   </vt:lpstr>
      <vt:lpstr>Проект бюджета поселения по налоговым и неналоговым доходам на 2020 год представлен в следующей таблице:</vt:lpstr>
      <vt:lpstr>Презентация PowerPoint</vt:lpstr>
      <vt:lpstr>  Расходы бюджета Свободного сельского поселения Приморско-Ахтарского района Проектом решения о бюджете на 2020 год запланированы расходы в сумме 10923,7тыс. рублей, что на 28,8 % меньше уточненного бюджета поселения за 2019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53</cp:revision>
  <dcterms:modified xsi:type="dcterms:W3CDTF">2020-07-19T12:24:04Z</dcterms:modified>
</cp:coreProperties>
</file>